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iIZKbmZIvhkrP1KV3c+Vjb6y2o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0b00eac6d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0b00eac6d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0b00eac6d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280b00eac6d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0b00eac6d_1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The future of washing cars: can we keep using water?</a:t>
            </a:r>
            <a:endParaRPr/>
          </a:p>
        </p:txBody>
      </p:sp>
      <p:sp>
        <p:nvSpPr>
          <p:cNvPr id="55" name="Google Shape;55;g280b00eac6d_1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Stijn Schouterden (BleuBlue), Klaus Steiner (INOWA)</a:t>
            </a:r>
            <a:endParaRPr/>
          </a:p>
        </p:txBody>
      </p:sp>
      <p:pic>
        <p:nvPicPr>
          <p:cNvPr id="56" name="Google Shape;56;g280b00eac6d_1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63358"/>
            <a:ext cx="9144002" cy="1680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311700" y="1152475"/>
            <a:ext cx="8520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58" name="Google Shape;158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0" y="-11113"/>
            <a:ext cx="9144000" cy="908100"/>
          </a:xfrm>
          <a:prstGeom prst="rect">
            <a:avLst/>
          </a:prstGeom>
          <a:solidFill>
            <a:srgbClr val="1232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281782" y="274607"/>
            <a:ext cx="64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nl-BE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20236" l="0" r="0" t="0"/>
          <a:stretch/>
        </p:blipFill>
        <p:spPr>
          <a:xfrm>
            <a:off x="7073900" y="-27384"/>
            <a:ext cx="2411413" cy="769938"/>
          </a:xfrm>
          <a:prstGeom prst="rect">
            <a:avLst/>
          </a:prstGeom>
          <a:noFill/>
          <a:ln>
            <a:noFill/>
          </a:ln>
          <a:effectLst>
            <a:outerShdw blurRad="38100" rotWithShape="0" algn="tl" dir="2700000" dist="254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0b00eac6d_1_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67" name="Google Shape;167;g280b00eac6d_1_50"/>
          <p:cNvSpPr txBox="1"/>
          <p:nvPr>
            <p:ph idx="1" type="body"/>
          </p:nvPr>
        </p:nvSpPr>
        <p:spPr>
          <a:xfrm>
            <a:off x="311700" y="1152475"/>
            <a:ext cx="8520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8" name="Google Shape;168;g280b00eac6d_1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80b00eac6d_1_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70" name="Google Shape;170;g280b00eac6d_1_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71" name="Google Shape;171;g280b00eac6d_1_50"/>
          <p:cNvSpPr/>
          <p:nvPr/>
        </p:nvSpPr>
        <p:spPr>
          <a:xfrm>
            <a:off x="0" y="-11113"/>
            <a:ext cx="9144000" cy="908100"/>
          </a:xfrm>
          <a:prstGeom prst="rect">
            <a:avLst/>
          </a:prstGeom>
          <a:solidFill>
            <a:srgbClr val="1232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80b00eac6d_1_50"/>
          <p:cNvSpPr txBox="1"/>
          <p:nvPr/>
        </p:nvSpPr>
        <p:spPr>
          <a:xfrm>
            <a:off x="281782" y="274607"/>
            <a:ext cx="64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nl-BE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280b00eac6d_1_50"/>
          <p:cNvPicPr preferRelativeResize="0"/>
          <p:nvPr/>
        </p:nvPicPr>
        <p:blipFill rotWithShape="1">
          <a:blip r:embed="rId4">
            <a:alphaModFix/>
          </a:blip>
          <a:srcRect b="20236" l="0" r="0" t="0"/>
          <a:stretch/>
        </p:blipFill>
        <p:spPr>
          <a:xfrm>
            <a:off x="7073900" y="-27384"/>
            <a:ext cx="2411413" cy="769938"/>
          </a:xfrm>
          <a:prstGeom prst="rect">
            <a:avLst/>
          </a:prstGeom>
          <a:noFill/>
          <a:ln>
            <a:noFill/>
          </a:ln>
          <a:effectLst>
            <a:outerShdw blurRad="38100" rotWithShape="0" algn="tl" dir="2700000" dist="254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79" name="Google Shape;179;p10"/>
          <p:cNvSpPr txBox="1"/>
          <p:nvPr>
            <p:ph idx="1" type="body"/>
          </p:nvPr>
        </p:nvSpPr>
        <p:spPr>
          <a:xfrm>
            <a:off x="311700" y="1152475"/>
            <a:ext cx="8520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86" name="Google Shape;186;p11"/>
          <p:cNvSpPr txBox="1"/>
          <p:nvPr>
            <p:ph idx="1" type="body"/>
          </p:nvPr>
        </p:nvSpPr>
        <p:spPr>
          <a:xfrm>
            <a:off x="311700" y="1152475"/>
            <a:ext cx="8520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7" name="Google Shape;1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93" name="Google Shape;193;p12"/>
          <p:cNvSpPr txBox="1"/>
          <p:nvPr>
            <p:ph idx="1" type="body"/>
          </p:nvPr>
        </p:nvSpPr>
        <p:spPr>
          <a:xfrm>
            <a:off x="311700" y="1152475"/>
            <a:ext cx="8520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00" name="Google Shape;20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63358"/>
            <a:ext cx="9144002" cy="1680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nl-BE"/>
            </a:br>
            <a:r>
              <a:rPr lang="nl-BE"/>
              <a:t>BleuBlue:</a:t>
            </a:r>
            <a:br>
              <a:rPr lang="nl-BE"/>
            </a:br>
            <a:r>
              <a:rPr lang="nl-BE"/>
              <a:t>waterrecyling for carwash</a:t>
            </a:r>
            <a:br>
              <a:rPr lang="nl-BE"/>
            </a:br>
            <a:r>
              <a:rPr lang="nl-BE"/>
              <a:t>Belgium</a:t>
            </a:r>
            <a:endParaRPr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BE"/>
              <a:t>tunnels, rollovers, truckwash, selfwash</a:t>
            </a:r>
            <a:endParaRPr/>
          </a:p>
        </p:txBody>
      </p:sp>
      <p:pic>
        <p:nvPicPr>
          <p:cNvPr descr="Afbeelding met tekst, schermopname, Lettertype, logo"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2" y="243417"/>
            <a:ext cx="864440" cy="92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ctrTitle"/>
          </p:nvPr>
        </p:nvSpPr>
        <p:spPr>
          <a:xfrm>
            <a:off x="311700" y="1096142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6379"/>
              <a:buNone/>
            </a:pPr>
            <a:r>
              <a:rPr lang="nl-BE" sz="3100"/>
              <a:t>Technologies:</a:t>
            </a:r>
            <a:br>
              <a:rPr lang="nl-BE" sz="3100"/>
            </a:br>
            <a:r>
              <a:rPr lang="nl-BE" sz="3100"/>
              <a:t>Aeration – Filtration</a:t>
            </a:r>
            <a:br>
              <a:rPr lang="nl-BE" sz="3100"/>
            </a:br>
            <a:r>
              <a:rPr lang="nl-BE" sz="3100"/>
              <a:t>fix bed biology</a:t>
            </a:r>
            <a:br>
              <a:rPr lang="nl-BE" sz="3100"/>
            </a:br>
            <a:r>
              <a:rPr lang="nl-BE" sz="3100"/>
              <a:t>Moving Bed Bio Reactor</a:t>
            </a:r>
            <a:br>
              <a:rPr lang="nl-BE" sz="3100"/>
            </a:br>
            <a:r>
              <a:rPr lang="nl-BE" sz="3100"/>
              <a:t>Membrane Bio Reactor</a:t>
            </a:r>
            <a:endParaRPr/>
          </a:p>
        </p:txBody>
      </p:sp>
      <p:sp>
        <p:nvSpPr>
          <p:cNvPr id="70" name="Google Shape;70;p2"/>
          <p:cNvSpPr txBox="1"/>
          <p:nvPr>
            <p:ph idx="1" type="subTitle"/>
          </p:nvPr>
        </p:nvSpPr>
        <p:spPr>
          <a:xfrm>
            <a:off x="311692" y="3605167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fbeelding met tekst, schermopname, Lettertype, logo"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2" y="243417"/>
            <a:ext cx="864440" cy="92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11700" y="1152475"/>
            <a:ext cx="8520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4">
            <a:alphaModFix/>
          </a:blip>
          <a:srcRect b="0" l="0" r="1487" t="0"/>
          <a:stretch/>
        </p:blipFill>
        <p:spPr>
          <a:xfrm>
            <a:off x="0" y="0"/>
            <a:ext cx="9144000" cy="16932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/>
          <p:nvPr/>
        </p:nvSpPr>
        <p:spPr>
          <a:xfrm>
            <a:off x="0" y="1688850"/>
            <a:ext cx="9144000" cy="2396400"/>
          </a:xfrm>
          <a:prstGeom prst="rect">
            <a:avLst/>
          </a:prstGeom>
          <a:solidFill>
            <a:srgbClr val="1232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4870865" y="105649"/>
            <a:ext cx="2807100" cy="815100"/>
          </a:xfrm>
          <a:prstGeom prst="rect">
            <a:avLst/>
          </a:prstGeom>
          <a:solidFill>
            <a:srgbClr val="1232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432951" y="3163035"/>
            <a:ext cx="6771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BECAUSE WATER</a:t>
            </a:r>
            <a:endParaRPr b="1"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IS OUR FUTURE</a:t>
            </a:r>
            <a:endParaRPr b="1"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5">
            <a:alphaModFix/>
          </a:blip>
          <a:srcRect b="20236" l="0" r="0" t="0"/>
          <a:stretch/>
        </p:blipFill>
        <p:spPr>
          <a:xfrm>
            <a:off x="4745971" y="-27486"/>
            <a:ext cx="3172078" cy="815121"/>
          </a:xfrm>
          <a:prstGeom prst="rect">
            <a:avLst/>
          </a:prstGeom>
          <a:noFill/>
          <a:ln>
            <a:noFill/>
          </a:ln>
          <a:effectLst>
            <a:outerShdw blurRad="38100" rotWithShape="0" algn="tl" dir="2700000" dist="25400">
              <a:srgbClr val="000000">
                <a:alpha val="40000"/>
              </a:srgbClr>
            </a:outerShdw>
          </a:effectLst>
        </p:spPr>
      </p:pic>
      <p:sp>
        <p:nvSpPr>
          <p:cNvPr id="85" name="Google Shape;85;p3"/>
          <p:cNvSpPr txBox="1"/>
          <p:nvPr/>
        </p:nvSpPr>
        <p:spPr>
          <a:xfrm>
            <a:off x="412862" y="2074313"/>
            <a:ext cx="681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FULLY BIOLOGICAL WASHING WATER TREATMENT</a:t>
            </a:r>
            <a:endParaRPr b="1"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0043" y="723163"/>
            <a:ext cx="1971564" cy="83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 txBox="1"/>
          <p:nvPr>
            <p:ph idx="1" type="body"/>
          </p:nvPr>
        </p:nvSpPr>
        <p:spPr>
          <a:xfrm>
            <a:off x="311700" y="1152475"/>
            <a:ext cx="8520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/>
          <p:nvPr/>
        </p:nvSpPr>
        <p:spPr>
          <a:xfrm>
            <a:off x="-119925" y="1189325"/>
            <a:ext cx="9264000" cy="2724300"/>
          </a:xfrm>
          <a:prstGeom prst="rect">
            <a:avLst/>
          </a:prstGeom>
          <a:solidFill>
            <a:srgbClr val="E5E8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3479221" y="1327761"/>
            <a:ext cx="36438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Ing. Klaus Steiner MSc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 Years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1999 in Waste Water Business. Starting in sales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700">
                <a:solidFill>
                  <a:srgbClr val="000000"/>
                </a:solidFill>
              </a:rPr>
              <a:t>S</a:t>
            </a:r>
            <a:r>
              <a:rPr lang="nl-BE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ince 2019 Sales Manager and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Manager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2899" y="1478299"/>
            <a:ext cx="1491800" cy="21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/>
          <p:nvPr/>
        </p:nvSpPr>
        <p:spPr>
          <a:xfrm>
            <a:off x="0" y="-11113"/>
            <a:ext cx="9144000" cy="908100"/>
          </a:xfrm>
          <a:prstGeom prst="rect">
            <a:avLst/>
          </a:prstGeom>
          <a:solidFill>
            <a:srgbClr val="1232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281782" y="274607"/>
            <a:ext cx="64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nl-BE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5">
            <a:alphaModFix/>
          </a:blip>
          <a:srcRect b="20236" l="0" r="0" t="0"/>
          <a:stretch/>
        </p:blipFill>
        <p:spPr>
          <a:xfrm>
            <a:off x="7073900" y="-27384"/>
            <a:ext cx="2411413" cy="769938"/>
          </a:xfrm>
          <a:prstGeom prst="rect">
            <a:avLst/>
          </a:prstGeom>
          <a:noFill/>
          <a:ln>
            <a:noFill/>
          </a:ln>
          <a:effectLst>
            <a:outerShdw blurRad="38100" rotWithShape="0" algn="tl" dir="2700000" dist="254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 txBox="1"/>
          <p:nvPr>
            <p:ph idx="1" type="body"/>
          </p:nvPr>
        </p:nvSpPr>
        <p:spPr>
          <a:xfrm>
            <a:off x="311700" y="1152475"/>
            <a:ext cx="8520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0" y="-11113"/>
            <a:ext cx="9144000" cy="908100"/>
          </a:xfrm>
          <a:prstGeom prst="rect">
            <a:avLst/>
          </a:prstGeom>
          <a:solidFill>
            <a:srgbClr val="1232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281782" y="274607"/>
            <a:ext cx="64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nl-BE" sz="2000">
                <a:solidFill>
                  <a:srgbClr val="FFFFFF"/>
                </a:solidFill>
              </a:rPr>
              <a:t>PRODUCTS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20236" l="0" r="0" t="0"/>
          <a:stretch/>
        </p:blipFill>
        <p:spPr>
          <a:xfrm>
            <a:off x="7073900" y="-27384"/>
            <a:ext cx="2411413" cy="769938"/>
          </a:xfrm>
          <a:prstGeom prst="rect">
            <a:avLst/>
          </a:prstGeom>
          <a:noFill/>
          <a:ln>
            <a:noFill/>
          </a:ln>
          <a:effectLst>
            <a:outerShdw blurRad="38100" rotWithShape="0" algn="tl" dir="2700000" dist="25400">
              <a:srgbClr val="000000">
                <a:alpha val="40000"/>
              </a:srgbClr>
            </a:outerShdw>
          </a:effectLst>
        </p:spPr>
      </p:pic>
      <p:sp>
        <p:nvSpPr>
          <p:cNvPr id="110" name="Google Shape;110;p5"/>
          <p:cNvSpPr/>
          <p:nvPr/>
        </p:nvSpPr>
        <p:spPr>
          <a:xfrm>
            <a:off x="0" y="1336825"/>
            <a:ext cx="9180900" cy="2986200"/>
          </a:xfrm>
          <a:prstGeom prst="rect">
            <a:avLst/>
          </a:prstGeom>
          <a:solidFill>
            <a:srgbClr val="E5E8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441636" y="4200976"/>
            <a:ext cx="38556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6600">
                <a:solidFill>
                  <a:srgbClr val="EFF1F2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b="1" sz="6600">
              <a:solidFill>
                <a:srgbClr val="EFF1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630000" y="1543276"/>
            <a:ext cx="75600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nl-B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Sludge traps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nl-BE" sz="2000">
                <a:solidFill>
                  <a:srgbClr val="000000"/>
                </a:solidFill>
              </a:rPr>
              <a:t>M</a:t>
            </a:r>
            <a:r>
              <a:rPr b="1" lang="nl-B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aintenance free oil separators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nl-BE" sz="2000">
                <a:solidFill>
                  <a:srgbClr val="000000"/>
                </a:solidFill>
              </a:rPr>
              <a:t>O</a:t>
            </a:r>
            <a:r>
              <a:rPr b="1" lang="nl-B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 basin systems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nl-BE" sz="2000">
                <a:solidFill>
                  <a:srgbClr val="000000"/>
                </a:solidFill>
              </a:rPr>
              <a:t>S</a:t>
            </a:r>
            <a:r>
              <a:rPr b="1" lang="nl-B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torage basins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1100" y="1555399"/>
            <a:ext cx="2549050" cy="254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311700" y="1152475"/>
            <a:ext cx="8520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0" y="-11113"/>
            <a:ext cx="9144000" cy="908100"/>
          </a:xfrm>
          <a:prstGeom prst="rect">
            <a:avLst/>
          </a:prstGeom>
          <a:solidFill>
            <a:srgbClr val="1232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281782" y="274607"/>
            <a:ext cx="64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nl-BE" sz="2000">
                <a:solidFill>
                  <a:srgbClr val="FFFFFF"/>
                </a:solidFill>
              </a:rPr>
              <a:t>PRODUCTS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20236" l="0" r="0" t="0"/>
          <a:stretch/>
        </p:blipFill>
        <p:spPr>
          <a:xfrm>
            <a:off x="7073900" y="-27384"/>
            <a:ext cx="2411413" cy="769938"/>
          </a:xfrm>
          <a:prstGeom prst="rect">
            <a:avLst/>
          </a:prstGeom>
          <a:noFill/>
          <a:ln>
            <a:noFill/>
          </a:ln>
          <a:effectLst>
            <a:outerShdw blurRad="38100" rotWithShape="0" algn="tl" dir="2700000" dist="25400">
              <a:srgbClr val="000000">
                <a:alpha val="40000"/>
              </a:srgbClr>
            </a:outerShdw>
          </a:effectLst>
        </p:spPr>
      </p:pic>
      <p:sp>
        <p:nvSpPr>
          <p:cNvPr id="124" name="Google Shape;124;p6"/>
          <p:cNvSpPr/>
          <p:nvPr/>
        </p:nvSpPr>
        <p:spPr>
          <a:xfrm>
            <a:off x="441636" y="4200976"/>
            <a:ext cx="38556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6600">
                <a:solidFill>
                  <a:srgbClr val="EFF1F2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b="1" sz="6600">
              <a:solidFill>
                <a:srgbClr val="EFF1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0" y="1336825"/>
            <a:ext cx="9180900" cy="2986200"/>
          </a:xfrm>
          <a:prstGeom prst="rect">
            <a:avLst/>
          </a:prstGeom>
          <a:solidFill>
            <a:srgbClr val="E5E8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630010" y="1259877"/>
            <a:ext cx="75600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nl-B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filtration units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nl-B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biological washing water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treatment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nl-B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biological washing water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treatment also for self service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car wash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6123" y="1641999"/>
            <a:ext cx="2198400" cy="237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3" name="Google Shape;133;p7"/>
          <p:cNvSpPr txBox="1"/>
          <p:nvPr>
            <p:ph idx="1" type="body"/>
          </p:nvPr>
        </p:nvSpPr>
        <p:spPr>
          <a:xfrm>
            <a:off x="311700" y="1152475"/>
            <a:ext cx="8520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4" name="Google Shape;13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0" y="-11113"/>
            <a:ext cx="9144000" cy="908100"/>
          </a:xfrm>
          <a:prstGeom prst="rect">
            <a:avLst/>
          </a:prstGeom>
          <a:solidFill>
            <a:srgbClr val="1232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281782" y="274607"/>
            <a:ext cx="64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nl-BE" sz="2000">
                <a:solidFill>
                  <a:srgbClr val="FFFFFF"/>
                </a:solidFill>
              </a:rPr>
              <a:t>PROCEDURES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20236" l="0" r="0" t="0"/>
          <a:stretch/>
        </p:blipFill>
        <p:spPr>
          <a:xfrm>
            <a:off x="7073900" y="-27384"/>
            <a:ext cx="2411413" cy="769938"/>
          </a:xfrm>
          <a:prstGeom prst="rect">
            <a:avLst/>
          </a:prstGeom>
          <a:noFill/>
          <a:ln>
            <a:noFill/>
          </a:ln>
          <a:effectLst>
            <a:outerShdw blurRad="38100" rotWithShape="0" algn="tl" dir="2700000" dist="25400">
              <a:srgbClr val="000000">
                <a:alpha val="40000"/>
              </a:srgbClr>
            </a:outerShdw>
          </a:effectLst>
        </p:spPr>
      </p:pic>
      <p:sp>
        <p:nvSpPr>
          <p:cNvPr id="138" name="Google Shape;138;p7"/>
          <p:cNvSpPr/>
          <p:nvPr/>
        </p:nvSpPr>
        <p:spPr>
          <a:xfrm>
            <a:off x="0" y="1336825"/>
            <a:ext cx="9180900" cy="2986200"/>
          </a:xfrm>
          <a:prstGeom prst="rect">
            <a:avLst/>
          </a:prstGeom>
          <a:solidFill>
            <a:srgbClr val="E5E8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4" name="Google Shape;144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0" y="-11113"/>
            <a:ext cx="9144000" cy="908100"/>
          </a:xfrm>
          <a:prstGeom prst="rect">
            <a:avLst/>
          </a:prstGeom>
          <a:solidFill>
            <a:srgbClr val="1232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281782" y="274607"/>
            <a:ext cx="64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nl-BE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20236" l="0" r="0" t="0"/>
          <a:stretch/>
        </p:blipFill>
        <p:spPr>
          <a:xfrm>
            <a:off x="7073900" y="-27384"/>
            <a:ext cx="2411413" cy="769938"/>
          </a:xfrm>
          <a:prstGeom prst="rect">
            <a:avLst/>
          </a:prstGeom>
          <a:noFill/>
          <a:ln>
            <a:noFill/>
          </a:ln>
          <a:effectLst>
            <a:outerShdw blurRad="38100" rotWithShape="0" algn="tl" dir="2700000" dist="25400">
              <a:srgbClr val="000000">
                <a:alpha val="40000"/>
              </a:srgbClr>
            </a:outerShdw>
          </a:effectLst>
        </p:spPr>
      </p:pic>
      <p:sp>
        <p:nvSpPr>
          <p:cNvPr id="149" name="Google Shape;149;p8"/>
          <p:cNvSpPr/>
          <p:nvPr/>
        </p:nvSpPr>
        <p:spPr>
          <a:xfrm>
            <a:off x="0" y="1480000"/>
            <a:ext cx="9180900" cy="2986200"/>
          </a:xfrm>
          <a:prstGeom prst="rect">
            <a:avLst/>
          </a:prstGeom>
          <a:solidFill>
            <a:srgbClr val="E5E8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Stijn</dc:creator>
</cp:coreProperties>
</file>